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58" r:id="rId4"/>
    <p:sldId id="263" r:id="rId5"/>
    <p:sldId id="259" r:id="rId6"/>
    <p:sldId id="264" r:id="rId7"/>
    <p:sldId id="260" r:id="rId8"/>
    <p:sldId id="274" r:id="rId9"/>
    <p:sldId id="275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>
        <p:scale>
          <a:sx n="121" d="100"/>
          <a:sy n="121" d="100"/>
        </p:scale>
        <p:origin x="-1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67442-7CE6-4325-9253-EF4A20B1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BC60B9-0B38-433A-953A-2C37BFC2A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E9E422-FD35-44F9-8B5E-78518E9C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658FC7-D607-4DC4-B449-C6375472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55E89-F717-48B3-8A1B-9E01A121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723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60930-0019-4EAB-B509-8177A41D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46619BC-4F7D-45C7-8C22-D2624E99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E1ABA8-371E-4AB7-AF5F-D792AFB7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99D74-5376-44E1-9C89-7C58F2DF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DA65F4-F5A3-496B-853D-5B0EEF14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153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9A75805-8F38-4498-B9EC-1DA3B9C69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FE07B1B-555A-4AA7-9BC4-57832C291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5EB04A-F77A-4BBC-A6CF-997081B7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B6D00-2850-4801-B31B-E4620334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63D79F-FA3B-45F2-A500-342A98D4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06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E2B4A-93A7-4A7B-82E3-12DC051A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ED2548-E4A7-45FC-A427-A8A7EF02B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9EEC29-478C-4623-9BFD-27A72272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C6B395-479D-419A-8748-209352B4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10C0A-AC4F-4CF6-B06C-20943D67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07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9FB8A-3FBB-4023-ABCC-D0C6F508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6B35BE-23E2-4578-818E-51F2A45F4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66FE89-9D56-4647-9322-6B89AD02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0D9F9B-F9E1-43DA-AF69-9ECF46E4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1BC6C9-2D07-486D-ADC9-2EF62395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82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36013-EFD1-4A11-AA7C-8C8585C8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5FD893-0A06-455E-958D-50F289481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29B164-84E3-4385-9114-664956C6F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337A17-F2DC-46DD-8BFF-B85AD845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0048D5-17B3-4664-B6AB-B9F10D7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D4ADE7-64B8-4580-AFA2-7B822B3E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336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ABD3ED-D501-4D2C-B37F-33989680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749BF6-B521-47FD-96E9-DF914F489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7F52E86-056F-4DF9-8801-7C63CF719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D7EA34-E819-4B96-9A04-86D8195A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E7686F6-BDBC-4BFD-BF2D-E547424D7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BFD7516-67DE-44AB-900B-6CAAE5A8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2586126-C8E2-4491-8D56-48255E94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5FC1906-09EE-47E8-94BB-6E84691B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39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ED62A-A5B9-4237-909D-F45213DD1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0FD221-DA7D-4D6C-A07B-38ECA464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B8E5FCB-6854-4FF5-883D-CD07C9A6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A2472C-48E7-4B81-A145-42A801FE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48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091EEC8-5C21-4690-923B-154CF787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5D8E43B-3E83-46E9-9C7D-00CEF976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C44285-38DC-4D65-AD12-18350B97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836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5EE8AB-B431-4894-827E-48DD4B76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09F02-5A54-4336-9CD6-22F72894E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87B707-EAB9-491D-9E2D-88DDA8E19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034FD8-7FD9-4FC6-9BB3-01CC30FA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7A4E2A-A42E-44E1-9D2B-A64243B2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855E17-86F3-447F-B762-44350F62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98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E2338B-7F51-403D-A1B2-7B363F1E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1F01666-13AA-408D-80C0-504101A77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0E8CFC-8DB1-40CF-92B5-21587632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BB4E46-CD5B-4857-A64B-2986F0AD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08793D-C12C-43AB-A232-7286E97C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89FCC-2DF0-44C4-BDCA-2DD3A47C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911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EFE470-62B6-4302-A2E6-B8CC2C54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B06771-1C38-4C06-AB4A-8D5FA0139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9ED14C-12D6-4D76-8181-62B76FDC5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AB77-EB4B-42D8-9DCD-6800739EBBB4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82EC7F-9316-40EC-B099-0F8C905CD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71567C-0B51-4E3C-AAF1-CD6D7A12D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8AA82-2535-4B13-ABED-F238568A66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851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4.png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4.png"/><Relationship Id="rId2" Type="http://schemas.microsoft.com/office/2007/relationships/media" Target="../media/media14.wav"/><Relationship Id="rId1" Type="http://schemas.openxmlformats.org/officeDocument/2006/relationships/tags" Target="../tags/tag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wav"/><Relationship Id="rId7" Type="http://schemas.openxmlformats.org/officeDocument/2006/relationships/image" Target="../media/image7.jpeg"/><Relationship Id="rId12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av"/><Relationship Id="rId7" Type="http://schemas.openxmlformats.org/officeDocument/2006/relationships/image" Target="../media/image15.jpe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4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4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wav"/><Relationship Id="rId7" Type="http://schemas.openxmlformats.org/officeDocument/2006/relationships/image" Target="../media/image22.jpe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DFF4E4-3F20-4332-9FAE-BA30DE262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831AB8-08AF-4465-9706-6F4958820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671" y="4673600"/>
            <a:ext cx="5026979" cy="863124"/>
          </a:xfrm>
          <a:solidFill>
            <a:srgbClr val="FF0000">
              <a:alpha val="48000"/>
            </a:srgbClr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Chapter 1</a:t>
            </a:r>
            <a:endParaRPr lang="en-IN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2DD3D70-9919-4271-8308-99D71CA2E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73" y="5667534"/>
            <a:ext cx="9427528" cy="1059656"/>
          </a:xfrm>
          <a:solidFill>
            <a:srgbClr val="0070C0">
              <a:alpha val="58000"/>
            </a:srgbClr>
          </a:solidFill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Arial Black" panose="020B0A04020102020204" pitchFamily="34" charset="0"/>
              </a:rPr>
              <a:t>Cell: the Unit of Life</a:t>
            </a:r>
            <a:endParaRPr lang="en-IN" sz="6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12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0"/>
    </mc:Choice>
    <mc:Fallback>
      <p:transition spd="slow" advTm="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5847CC-578C-4AAC-AD3B-77451CA15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616"/>
            <a:ext cx="10991422" cy="94518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IN" dirty="0">
                <a:solidFill>
                  <a:srgbClr val="FF0000"/>
                </a:solidFill>
                <a:latin typeface="Franklin Gothic Demi" panose="020B0703020102020204" pitchFamily="34" charset="0"/>
              </a:rPr>
              <a:t>Non-living substances or Cell inclusions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D50476-A205-4B2A-AFE8-1EEE0390C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53" y="1648646"/>
            <a:ext cx="7143372" cy="1574391"/>
          </a:xfrm>
          <a:ln w="38100">
            <a:solidFill>
              <a:srgbClr val="00B050"/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latin typeface="Franklin Gothic Demi" panose="020B0703020102020204" pitchFamily="34" charset="0"/>
              </a:rPr>
              <a:t>Granules: They are small particles, crystals or droplets. They contain food materials such as starch, glycogen and fats.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993DE7-D819-4302-83D6-7A689E0B6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33" y="3804883"/>
            <a:ext cx="4260194" cy="289695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649BC0-1324-41D4-953F-F95C5B150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32" y="1212352"/>
            <a:ext cx="4260194" cy="238360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693497C-CC6F-4C48-BF4C-6CCCC9E60FDB}"/>
              </a:ext>
            </a:extLst>
          </p:cNvPr>
          <p:cNvSpPr txBox="1">
            <a:spLocks/>
          </p:cNvSpPr>
          <p:nvPr/>
        </p:nvSpPr>
        <p:spPr>
          <a:xfrm>
            <a:off x="486153" y="3804883"/>
            <a:ext cx="7143372" cy="283245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Franklin Gothic Demi" panose="020B0703020102020204" pitchFamily="34" charset="0"/>
              </a:rPr>
              <a:t>Vacuoles: </a:t>
            </a:r>
          </a:p>
          <a:p>
            <a:r>
              <a:rPr lang="en-US" dirty="0">
                <a:latin typeface="Franklin Gothic Demi" panose="020B0703020102020204" pitchFamily="34" charset="0"/>
              </a:rPr>
              <a:t>Clear space in cytoplasm filled with water and various substances.</a:t>
            </a:r>
          </a:p>
          <a:p>
            <a:r>
              <a:rPr lang="en-US" dirty="0">
                <a:latin typeface="Franklin Gothic Demi" panose="020B0703020102020204" pitchFamily="34" charset="0"/>
              </a:rPr>
              <a:t>In plant cell vacuoles are large and filled with liquid -cell sap.</a:t>
            </a:r>
          </a:p>
          <a:p>
            <a:r>
              <a:rPr lang="en-US" dirty="0">
                <a:latin typeface="Franklin Gothic Demi" panose="020B0703020102020204" pitchFamily="34" charset="0"/>
              </a:rPr>
              <a:t>Animal cell has small and fewer vacuoles.</a:t>
            </a:r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9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9"/>
    </mc:Choice>
    <mc:Fallback xmlns="">
      <p:transition spd="slow" advTm="4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9C473C-EC93-4215-ABC6-3F703DA97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032"/>
            <a:ext cx="12192000" cy="7084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C4B604-A735-49C6-B95A-FEDB92D3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01" y="143837"/>
            <a:ext cx="10757899" cy="965771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The plant cell and Animal cell</a:t>
            </a:r>
            <a:endParaRPr lang="en-IN" sz="60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0FADF5-DBAD-4F36-9229-FF0995035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52" y="2000891"/>
            <a:ext cx="3653374" cy="3965825"/>
          </a:xfr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The basic structure of plant cell and animal cell is similar. Both contain the cell membrane, Endoplasmic reticulum, Golgi bodies, mitochondria and ribosomes.</a:t>
            </a: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C9BDE-52C1-4E5B-8258-51866EFAB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77" y="1558434"/>
            <a:ext cx="7962472" cy="485074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7"/>
    </mc:Choice>
    <mc:Fallback xmlns="">
      <p:transition spd="slow" advTm="1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2EB347FD-0504-4E2E-B56C-B79E240B3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31897"/>
              </p:ext>
            </p:extLst>
          </p:nvPr>
        </p:nvGraphicFramePr>
        <p:xfrm>
          <a:off x="85725" y="730827"/>
          <a:ext cx="12020550" cy="6006230"/>
        </p:xfrm>
        <a:graphic>
          <a:graphicData uri="http://schemas.openxmlformats.org/drawingml/2006/table">
            <a:tbl>
              <a:tblPr/>
              <a:tblGrid>
                <a:gridCol w="4005982">
                  <a:extLst>
                    <a:ext uri="{9D8B030D-6E8A-4147-A177-3AD203B41FA5}">
                      <a16:colId xmlns="" xmlns:a16="http://schemas.microsoft.com/office/drawing/2014/main" val="209409549"/>
                    </a:ext>
                  </a:extLst>
                </a:gridCol>
                <a:gridCol w="4007284">
                  <a:extLst>
                    <a:ext uri="{9D8B030D-6E8A-4147-A177-3AD203B41FA5}">
                      <a16:colId xmlns="" xmlns:a16="http://schemas.microsoft.com/office/drawing/2014/main" val="2428797827"/>
                    </a:ext>
                  </a:extLst>
                </a:gridCol>
                <a:gridCol w="4007284">
                  <a:extLst>
                    <a:ext uri="{9D8B030D-6E8A-4147-A177-3AD203B41FA5}">
                      <a16:colId xmlns="" xmlns:a16="http://schemas.microsoft.com/office/drawing/2014/main" val="2555664146"/>
                    </a:ext>
                  </a:extLst>
                </a:gridCol>
              </a:tblGrid>
              <a:tr h="5457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3600" b="1" dirty="0">
                          <a:effectLst/>
                          <a:latin typeface="Franklin Gothic Demi" panose="020B0703020102020204" pitchFamily="34" charset="0"/>
                        </a:rPr>
                        <a:t>           Feature</a:t>
                      </a:r>
                      <a:endParaRPr lang="en-IN" sz="3200" b="1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en-IN" sz="3600" b="1" dirty="0">
                          <a:effectLst/>
                          <a:latin typeface="Franklin Gothic Demi" panose="020B0703020102020204" pitchFamily="34" charset="0"/>
                        </a:rPr>
                        <a:t>Plant cells</a:t>
                      </a:r>
                      <a:endParaRPr lang="en-IN" sz="3200" b="1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3600" b="1" dirty="0">
                          <a:effectLst/>
                          <a:latin typeface="Franklin Gothic Demi" panose="020B0703020102020204" pitchFamily="34" charset="0"/>
                        </a:rPr>
                        <a:t>         Animal cells</a:t>
                      </a:r>
                      <a:endParaRPr lang="en-IN" sz="3200" b="1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825633"/>
                  </a:ext>
                </a:extLst>
              </a:tr>
              <a:tr h="1091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Cell wall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Cell wall made up of cellulose</a:t>
                      </a:r>
                      <a:endParaRPr lang="en-US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No cell wall</a:t>
                      </a:r>
                      <a:endParaRPr lang="en-IN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1575258"/>
                  </a:ext>
                </a:extLst>
              </a:tr>
              <a:tr h="5457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Centrosome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Centrosome not present</a:t>
                      </a:r>
                      <a:endParaRPr lang="en-IN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Centrosome present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4469615"/>
                  </a:ext>
                </a:extLst>
              </a:tr>
              <a:tr h="1091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Vacuoles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Vacuoles prominent</a:t>
                      </a:r>
                      <a:endParaRPr lang="en-IN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Franklin Gothic Demi" panose="020B0703020102020204" pitchFamily="34" charset="0"/>
                        </a:rPr>
                        <a:t>Vacuoles, if any, are small and temporary.</a:t>
                      </a:r>
                      <a:endParaRPr lang="en-US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6194910"/>
                  </a:ext>
                </a:extLst>
              </a:tr>
              <a:tr h="5457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Plastids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Usually contain plastid</a:t>
                      </a:r>
                      <a:endParaRPr lang="en-IN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Do not contain plastids</a:t>
                      </a:r>
                      <a:endParaRPr lang="en-IN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3238013"/>
                  </a:ext>
                </a:extLst>
              </a:tr>
              <a:tr h="1091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Size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Usually larger, with distinct outlines</a:t>
                      </a:r>
                      <a:endParaRPr lang="en-US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Usually smaller, with less distinct outline</a:t>
                      </a:r>
                      <a:endParaRPr lang="en-US" sz="240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449431"/>
                  </a:ext>
                </a:extLst>
              </a:tr>
              <a:tr h="1091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Cytoplasm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Not so dense</a:t>
                      </a:r>
                      <a:endParaRPr lang="en-IN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Franklin Gothic Demi" panose="020B0703020102020204" pitchFamily="34" charset="0"/>
                        </a:rPr>
                        <a:t>Cytoplasm denser and more granules</a:t>
                      </a:r>
                      <a:endParaRPr lang="en-US" sz="24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4070052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B2E3EC6-D1BC-42DC-9704-0C133E627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50802"/>
            <a:ext cx="8864600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Franklin Gothic Demi" panose="020B0703020102020204" pitchFamily="34" charset="0"/>
                <a:cs typeface="Calibri" panose="020F0502020204030204" pitchFamily="34" charset="0"/>
              </a:rPr>
              <a:t>Difference between plant cell and animal cell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0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4"/>
    </mc:Choice>
    <mc:Fallback xmlns="">
      <p:transition spd="slow" advTm="6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01E5FE-50E0-411E-B613-93CD70D7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74" y="205055"/>
            <a:ext cx="4309154" cy="918895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Franklin Gothic Demi" panose="020B0703020102020204" pitchFamily="34" charset="0"/>
              </a:rPr>
              <a:t>Protoplasm</a:t>
            </a:r>
            <a:endParaRPr lang="en-IN" sz="6000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434D84-1593-4FF7-AAAE-28BE776B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943" y="154326"/>
            <a:ext cx="5429038" cy="6551274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Protoplasm is a translucent, greyish or brownish living substances in an organism i.e. the cytoplasm and the nucleus.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The chemical composition of protoplasm is very complex.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It is difficult to make an accurate analysis of protoplasm because it ceases to be protoplasm as soon as it is removed from the organism.</a:t>
            </a:r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BB8A17-1A4B-4D21-9CB4-6C433D922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9" y="1413660"/>
            <a:ext cx="6118381" cy="480492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8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2"/>
    </mc:Choice>
    <mc:Fallback xmlns="">
      <p:transition spd="slow" advTm="3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97E23B-581C-4853-ACD3-26428187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80976"/>
            <a:ext cx="6858000" cy="895350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IN" sz="3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Prokaryotic and Eukaryotic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49EB8C-BB9F-4593-BFA0-6220B7A8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632300"/>
            <a:ext cx="7105650" cy="1349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latin typeface="Franklin Gothic Demi" panose="020B0703020102020204" pitchFamily="34" charset="0"/>
              </a:rPr>
              <a:t>Prokaryotic cell refers to cells that do not have true nucleus or most other cell organelles. Bacteria have prokaryotic cells.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ACFD33-E303-4F05-A186-E71A4DC81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306466"/>
            <a:ext cx="3838575" cy="312253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52FF31-1C09-4C45-9663-783F23B36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4" y="3638550"/>
            <a:ext cx="3838575" cy="312253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A2245753-3B4F-4CB9-B9AA-9335F602BDDA}"/>
              </a:ext>
            </a:extLst>
          </p:cNvPr>
          <p:cNvSpPr txBox="1">
            <a:spLocks/>
          </p:cNvSpPr>
          <p:nvPr/>
        </p:nvSpPr>
        <p:spPr>
          <a:xfrm>
            <a:off x="504825" y="4348925"/>
            <a:ext cx="7105650" cy="164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dirty="0">
                <a:latin typeface="Franklin Gothic Demi" panose="020B0703020102020204" pitchFamily="34" charset="0"/>
              </a:rPr>
              <a:t>Eukaryotic cells have a nucleus surrounded by a nuclear membrane and membrane -bound organelles like mitochondria, </a:t>
            </a:r>
            <a:r>
              <a:rPr lang="en-IN" dirty="0" err="1">
                <a:latin typeface="Franklin Gothic Demi" panose="020B0703020102020204" pitchFamily="34" charset="0"/>
              </a:rPr>
              <a:t>golgi</a:t>
            </a:r>
            <a:r>
              <a:rPr lang="en-IN" dirty="0">
                <a:latin typeface="Franklin Gothic Demi" panose="020B0703020102020204" pitchFamily="34" charset="0"/>
              </a:rPr>
              <a:t> bodies etc.</a:t>
            </a:r>
          </a:p>
          <a:p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7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1"/>
    </mc:Choice>
    <mc:Fallback xmlns="">
      <p:transition spd="slow" advTm="4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EB61163-BCEA-4543-B2A3-69772990D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827008"/>
              </p:ext>
            </p:extLst>
          </p:nvPr>
        </p:nvGraphicFramePr>
        <p:xfrm>
          <a:off x="76200" y="1147460"/>
          <a:ext cx="12049126" cy="5667131"/>
        </p:xfrm>
        <a:graphic>
          <a:graphicData uri="http://schemas.openxmlformats.org/drawingml/2006/table">
            <a:tbl>
              <a:tblPr/>
              <a:tblGrid>
                <a:gridCol w="6024563">
                  <a:extLst>
                    <a:ext uri="{9D8B030D-6E8A-4147-A177-3AD203B41FA5}">
                      <a16:colId xmlns="" xmlns:a16="http://schemas.microsoft.com/office/drawing/2014/main" val="3601115353"/>
                    </a:ext>
                  </a:extLst>
                </a:gridCol>
                <a:gridCol w="6024563">
                  <a:extLst>
                    <a:ext uri="{9D8B030D-6E8A-4147-A177-3AD203B41FA5}">
                      <a16:colId xmlns="" xmlns:a16="http://schemas.microsoft.com/office/drawing/2014/main" val="4062043211"/>
                    </a:ext>
                  </a:extLst>
                </a:gridCol>
              </a:tblGrid>
              <a:tr h="487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PROKARYOTIC CELL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EUKARYOTIC CELL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1459627"/>
                  </a:ext>
                </a:extLst>
              </a:tr>
              <a:tr h="974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No well defined nucleus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Well defined nucleus with a nuclear membrane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3756604"/>
                  </a:ext>
                </a:extLst>
              </a:tr>
              <a:tr h="1256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A single length of only DNA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Several lengths of chromosomes containing DNA wound around certain proteins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122708"/>
                  </a:ext>
                </a:extLst>
              </a:tr>
              <a:tr h="487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Small ribosomes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>
                          <a:effectLst/>
                          <a:latin typeface="Franklin Gothic Demi" panose="020B0703020102020204" pitchFamily="34" charset="0"/>
                        </a:rPr>
                        <a:t>Larger ribosomes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641832"/>
                  </a:ext>
                </a:extLst>
              </a:tr>
              <a:tr h="243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No other cell organelles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Franklin Gothic Demi" panose="020B0703020102020204" pitchFamily="34" charset="0"/>
                        </a:rPr>
                        <a:t>Examples: Bacteria, Blue green algae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Several organelles( mitochondria, ER, chloroplast etc)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Examples: Euglena, Amoeba and all plants and animals.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032571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CDB70814-9778-4D7E-A6FD-FFD4C5A74014}"/>
              </a:ext>
            </a:extLst>
          </p:cNvPr>
          <p:cNvSpPr txBox="1">
            <a:spLocks/>
          </p:cNvSpPr>
          <p:nvPr/>
        </p:nvSpPr>
        <p:spPr>
          <a:xfrm>
            <a:off x="76200" y="67444"/>
            <a:ext cx="12049126" cy="89535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ranklin Gothic Demi" panose="020B0703020102020204" pitchFamily="34" charset="0"/>
                <a:cs typeface="Calibri" panose="020F0502020204030204" pitchFamily="34" charset="0"/>
              </a:rPr>
              <a:t>Difference between Prokaryotic and Eukaryotic cells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87"/>
    </mc:Choice>
    <mc:Fallback xmlns="">
      <p:transition spd="slow" advTm="5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0B503B-4E0B-4E1D-BF2A-8F19F3C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9F6A6E-9910-4894-A3EF-71A48FA6BD94}"/>
              </a:ext>
            </a:extLst>
          </p:cNvPr>
          <p:cNvSpPr txBox="1"/>
          <p:nvPr/>
        </p:nvSpPr>
        <p:spPr>
          <a:xfrm>
            <a:off x="4145320" y="274506"/>
            <a:ext cx="3846155" cy="1788714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Existence of cells were not known until man invented microscopes.</a:t>
            </a:r>
            <a:endParaRPr lang="en-IN" sz="2800" kern="1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E919EB-4E77-418A-A94A-30040FB60321}"/>
              </a:ext>
            </a:extLst>
          </p:cNvPr>
          <p:cNvSpPr txBox="1"/>
          <p:nvPr/>
        </p:nvSpPr>
        <p:spPr>
          <a:xfrm>
            <a:off x="403388" y="670006"/>
            <a:ext cx="3464893" cy="2272742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Cell is the fundamental structural and functional unit of life.</a:t>
            </a:r>
            <a:endParaRPr lang="en-IN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57E753-7591-49BC-AAC5-F9FD126F3AF3}"/>
              </a:ext>
            </a:extLst>
          </p:cNvPr>
          <p:cNvSpPr txBox="1"/>
          <p:nvPr/>
        </p:nvSpPr>
        <p:spPr>
          <a:xfrm>
            <a:off x="403388" y="3508369"/>
            <a:ext cx="3369728" cy="2086818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Every organ </a:t>
            </a:r>
            <a:r>
              <a:rPr lang="en-US" sz="2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in </a:t>
            </a: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our body and every part of a plant  is composed of thousands of cells.    </a:t>
            </a:r>
            <a:endParaRPr lang="en-IN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649528-9D59-4EFE-B6EB-05294C15F5E8}"/>
              </a:ext>
            </a:extLst>
          </p:cNvPr>
          <p:cNvSpPr txBox="1"/>
          <p:nvPr/>
        </p:nvSpPr>
        <p:spPr>
          <a:xfrm>
            <a:off x="8734339" y="3508369"/>
            <a:ext cx="3224824" cy="1922165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Old and weak cells die and are replaced by new cells.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EB5045-F1E1-47BB-9295-04F33EF89B4C}"/>
              </a:ext>
            </a:extLst>
          </p:cNvPr>
          <p:cNvSpPr txBox="1"/>
          <p:nvPr/>
        </p:nvSpPr>
        <p:spPr>
          <a:xfrm>
            <a:off x="8700313" y="670672"/>
            <a:ext cx="3224823" cy="2272742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Cells are so small that they cannot be seen with our naked eyes.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0CDE4AD-66AB-4AD3-A64F-DB09CFB03F9E}"/>
              </a:ext>
            </a:extLst>
          </p:cNvPr>
          <p:cNvSpPr txBox="1"/>
          <p:nvPr/>
        </p:nvSpPr>
        <p:spPr>
          <a:xfrm>
            <a:off x="4196283" y="5030660"/>
            <a:ext cx="3915996" cy="1637336"/>
          </a:xfrm>
          <a:prstGeom prst="rect">
            <a:avLst/>
          </a:prstGeom>
          <a:ln w="38100">
            <a:solidFill>
              <a:srgbClr val="FFFF00"/>
            </a:solidFill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Every cell has its own life. For e.g. RBC has a life span of 120 days.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F6DACE-8D5A-4E76-BD8C-B405E3D59BB9}"/>
              </a:ext>
            </a:extLst>
          </p:cNvPr>
          <p:cNvSpPr txBox="1"/>
          <p:nvPr/>
        </p:nvSpPr>
        <p:spPr>
          <a:xfrm>
            <a:off x="4395176" y="2943414"/>
            <a:ext cx="3224823" cy="1089273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Franklin Gothic Demi" panose="020B0703020102020204" pitchFamily="34" charset="0"/>
              </a:rPr>
              <a:t>CELL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54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72"/>
    </mc:Choice>
    <mc:Fallback>
      <p:transition spd="slow" advTm="7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9DF418-5654-4ADE-B180-5BF29BC1F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725" y="272081"/>
            <a:ext cx="4819650" cy="854075"/>
          </a:xfrm>
        </p:spPr>
        <p:txBody>
          <a:bodyPr>
            <a:normAutofit/>
          </a:bodyPr>
          <a:lstStyle/>
          <a:p>
            <a:r>
              <a:rPr lang="en-IN" sz="5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CELL THEORY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ADF029-1F45-4162-ACB1-7E0D1D397731}"/>
              </a:ext>
            </a:extLst>
          </p:cNvPr>
          <p:cNvSpPr/>
          <p:nvPr/>
        </p:nvSpPr>
        <p:spPr>
          <a:xfrm>
            <a:off x="4406225" y="2515108"/>
            <a:ext cx="3379550" cy="1827784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Block Arc 13">
            <a:extLst>
              <a:ext uri="{FF2B5EF4-FFF2-40B4-BE49-F238E27FC236}">
                <a16:creationId xmlns="" xmlns:a16="http://schemas.microsoft.com/office/drawing/2014/main" id="{CFDF4D4C-C66C-4E90-9F68-CAD06C07F74D}"/>
              </a:ext>
            </a:extLst>
          </p:cNvPr>
          <p:cNvSpPr/>
          <p:nvPr/>
        </p:nvSpPr>
        <p:spPr>
          <a:xfrm>
            <a:off x="-5969760" y="312990"/>
            <a:ext cx="7475076" cy="7475076"/>
          </a:xfrm>
          <a:prstGeom prst="blockArc">
            <a:avLst>
              <a:gd name="adj1" fmla="val 18900000"/>
              <a:gd name="adj2" fmla="val 2700000"/>
              <a:gd name="adj3" fmla="val 289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2F8BC566-D974-4BF3-BF5B-DBA1727A3837}"/>
              </a:ext>
            </a:extLst>
          </p:cNvPr>
          <p:cNvSpPr/>
          <p:nvPr/>
        </p:nvSpPr>
        <p:spPr>
          <a:xfrm>
            <a:off x="1047142" y="1681533"/>
            <a:ext cx="10683559" cy="1110755"/>
          </a:xfrm>
          <a:custGeom>
            <a:avLst/>
            <a:gdLst>
              <a:gd name="connsiteX0" fmla="*/ 0 w 10683559"/>
              <a:gd name="connsiteY0" fmla="*/ 0 h 1110755"/>
              <a:gd name="connsiteX1" fmla="*/ 10683559 w 10683559"/>
              <a:gd name="connsiteY1" fmla="*/ 0 h 1110755"/>
              <a:gd name="connsiteX2" fmla="*/ 10683559 w 10683559"/>
              <a:gd name="connsiteY2" fmla="*/ 1110755 h 1110755"/>
              <a:gd name="connsiteX3" fmla="*/ 0 w 10683559"/>
              <a:gd name="connsiteY3" fmla="*/ 1110755 h 1110755"/>
              <a:gd name="connsiteX4" fmla="*/ 0 w 10683559"/>
              <a:gd name="connsiteY4" fmla="*/ 0 h 111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3559" h="1110755">
                <a:moveTo>
                  <a:pt x="0" y="0"/>
                </a:moveTo>
                <a:lnTo>
                  <a:pt x="10683559" y="0"/>
                </a:lnTo>
                <a:lnTo>
                  <a:pt x="10683559" y="1110755"/>
                </a:lnTo>
                <a:lnTo>
                  <a:pt x="0" y="1110755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1662" tIns="99060" rIns="99060" bIns="9906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u="none" kern="1200" dirty="0"/>
              <a:t>The cell is the smallest structural unit of all living things.</a:t>
            </a:r>
            <a:endParaRPr lang="en-IN" sz="3900" u="none" kern="120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ABAF4E2-534A-445D-AC63-B630970C1C6B}"/>
              </a:ext>
            </a:extLst>
          </p:cNvPr>
          <p:cNvSpPr/>
          <p:nvPr/>
        </p:nvSpPr>
        <p:spPr>
          <a:xfrm>
            <a:off x="352924" y="1542689"/>
            <a:ext cx="1388444" cy="13884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579437E-28B1-4AB3-AFB3-1DE0F5E4B33B}"/>
              </a:ext>
            </a:extLst>
          </p:cNvPr>
          <p:cNvSpPr/>
          <p:nvPr/>
        </p:nvSpPr>
        <p:spPr>
          <a:xfrm>
            <a:off x="1450867" y="3347666"/>
            <a:ext cx="10279800" cy="1110755"/>
          </a:xfrm>
          <a:custGeom>
            <a:avLst/>
            <a:gdLst>
              <a:gd name="connsiteX0" fmla="*/ 0 w 10279800"/>
              <a:gd name="connsiteY0" fmla="*/ 0 h 1110755"/>
              <a:gd name="connsiteX1" fmla="*/ 10279800 w 10279800"/>
              <a:gd name="connsiteY1" fmla="*/ 0 h 1110755"/>
              <a:gd name="connsiteX2" fmla="*/ 10279800 w 10279800"/>
              <a:gd name="connsiteY2" fmla="*/ 1110755 h 1110755"/>
              <a:gd name="connsiteX3" fmla="*/ 0 w 10279800"/>
              <a:gd name="connsiteY3" fmla="*/ 1110755 h 1110755"/>
              <a:gd name="connsiteX4" fmla="*/ 0 w 10279800"/>
              <a:gd name="connsiteY4" fmla="*/ 0 h 111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9800" h="1110755">
                <a:moveTo>
                  <a:pt x="0" y="0"/>
                </a:moveTo>
                <a:lnTo>
                  <a:pt x="10279800" y="0"/>
                </a:lnTo>
                <a:lnTo>
                  <a:pt x="10279800" y="1110755"/>
                </a:lnTo>
                <a:lnTo>
                  <a:pt x="0" y="1110755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1662" tIns="99060" rIns="99060" bIns="9906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u="none" kern="1200" dirty="0"/>
              <a:t>The cell is the unit function of all living things.</a:t>
            </a:r>
            <a:endParaRPr lang="en-IN" sz="3900" u="none" kern="12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CA17501-E58C-4749-A248-E9ADBE4AFB47}"/>
              </a:ext>
            </a:extLst>
          </p:cNvPr>
          <p:cNvSpPr/>
          <p:nvPr/>
        </p:nvSpPr>
        <p:spPr>
          <a:xfrm>
            <a:off x="756683" y="3208822"/>
            <a:ext cx="1388444" cy="13884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272C653B-93BC-449E-9C11-11A6C4CF90C0}"/>
              </a:ext>
            </a:extLst>
          </p:cNvPr>
          <p:cNvSpPr/>
          <p:nvPr/>
        </p:nvSpPr>
        <p:spPr>
          <a:xfrm>
            <a:off x="1047142" y="5013799"/>
            <a:ext cx="10683559" cy="1110755"/>
          </a:xfrm>
          <a:custGeom>
            <a:avLst/>
            <a:gdLst>
              <a:gd name="connsiteX0" fmla="*/ 0 w 10683559"/>
              <a:gd name="connsiteY0" fmla="*/ 0 h 1110755"/>
              <a:gd name="connsiteX1" fmla="*/ 10683559 w 10683559"/>
              <a:gd name="connsiteY1" fmla="*/ 0 h 1110755"/>
              <a:gd name="connsiteX2" fmla="*/ 10683559 w 10683559"/>
              <a:gd name="connsiteY2" fmla="*/ 1110755 h 1110755"/>
              <a:gd name="connsiteX3" fmla="*/ 0 w 10683559"/>
              <a:gd name="connsiteY3" fmla="*/ 1110755 h 1110755"/>
              <a:gd name="connsiteX4" fmla="*/ 0 w 10683559"/>
              <a:gd name="connsiteY4" fmla="*/ 0 h 111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3559" h="1110755">
                <a:moveTo>
                  <a:pt x="0" y="0"/>
                </a:moveTo>
                <a:lnTo>
                  <a:pt x="10683559" y="0"/>
                </a:lnTo>
                <a:lnTo>
                  <a:pt x="10683559" y="1110755"/>
                </a:lnTo>
                <a:lnTo>
                  <a:pt x="0" y="1110755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1662" tIns="99060" rIns="99060" bIns="9906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u="none" kern="1200" dirty="0"/>
              <a:t>All cell arise from pre-existing cells.</a:t>
            </a:r>
            <a:endParaRPr lang="en-IN" sz="3900" u="none" kern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4CCFC49-58C5-431B-A382-D23CE27B0252}"/>
              </a:ext>
            </a:extLst>
          </p:cNvPr>
          <p:cNvSpPr/>
          <p:nvPr/>
        </p:nvSpPr>
        <p:spPr>
          <a:xfrm>
            <a:off x="352924" y="4874955"/>
            <a:ext cx="1388444" cy="13884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6"/>
    </mc:Choice>
    <mc:Fallback xmlns="">
      <p:transition spd="slow" advTm="2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5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6D61120-9251-4F2C-84D6-FF280011F295}"/>
              </a:ext>
            </a:extLst>
          </p:cNvPr>
          <p:cNvSpPr txBox="1">
            <a:spLocks/>
          </p:cNvSpPr>
          <p:nvPr/>
        </p:nvSpPr>
        <p:spPr>
          <a:xfrm>
            <a:off x="409924" y="5691354"/>
            <a:ext cx="4619275" cy="559703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ranklin Gothic Demi" panose="020B0703020102020204" pitchFamily="34" charset="0"/>
              </a:rPr>
              <a:t>All life starts as a single cell</a:t>
            </a:r>
            <a:endParaRPr lang="en-IN" dirty="0">
              <a:latin typeface="Franklin Gothic Demi" panose="020B07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42BBDF3-8620-4DFE-A990-4D2EABE5B443}"/>
              </a:ext>
            </a:extLst>
          </p:cNvPr>
          <p:cNvSpPr txBox="1">
            <a:spLocks/>
          </p:cNvSpPr>
          <p:nvPr/>
        </p:nvSpPr>
        <p:spPr>
          <a:xfrm>
            <a:off x="406665" y="2683352"/>
            <a:ext cx="4619275" cy="548246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ranklin Gothic Demi" panose="020B0703020102020204" pitchFamily="34" charset="0"/>
              </a:rPr>
              <a:t>Functional Unit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FB93316-0519-49B7-81A9-B48789B8A491}"/>
              </a:ext>
            </a:extLst>
          </p:cNvPr>
          <p:cNvSpPr txBox="1">
            <a:spLocks/>
          </p:cNvSpPr>
          <p:nvPr/>
        </p:nvSpPr>
        <p:spPr>
          <a:xfrm>
            <a:off x="409924" y="4260792"/>
            <a:ext cx="4619275" cy="588717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ranklin Gothic Demi" panose="020B0703020102020204" pitchFamily="34" charset="0"/>
              </a:rPr>
              <a:t>Cells die and are replaced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E461217-DCB7-4E64-8A14-EE98E94E17E1}"/>
              </a:ext>
            </a:extLst>
          </p:cNvPr>
          <p:cNvSpPr txBox="1">
            <a:spLocks/>
          </p:cNvSpPr>
          <p:nvPr/>
        </p:nvSpPr>
        <p:spPr>
          <a:xfrm>
            <a:off x="406665" y="1074138"/>
            <a:ext cx="4619275" cy="54080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latin typeface="Franklin Gothic Demi" panose="020B0703020102020204" pitchFamily="34" charset="0"/>
              </a:rPr>
              <a:t>Structural Unit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9B2958-B2A3-4C00-8D81-7168AD0BA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47" y="796688"/>
            <a:ext cx="1998797" cy="11125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4A7C45-1FEC-4168-AB49-69C218EA0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99" y="476250"/>
            <a:ext cx="1599601" cy="16840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3A770AC-3A58-4705-B682-0CFDFFD5C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95" y="2350972"/>
            <a:ext cx="1998797" cy="121300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F1EF18D-1515-4116-AFC1-1C6FADA61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21" y="2364716"/>
            <a:ext cx="1851662" cy="147291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AA7109-BBF8-42FE-B2B4-2D128AA43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95" y="3847726"/>
            <a:ext cx="1998797" cy="12186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EAEF824-5862-471C-A0B6-C1516D4C9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72" y="3985095"/>
            <a:ext cx="1185679" cy="13984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9F5F51-C357-4BFE-BDC0-D7D73BFAE3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21" y="5566538"/>
            <a:ext cx="2033910" cy="115029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F012DBC-6CDA-4A88-BDCB-1CC7D1FF8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05" y="5350099"/>
            <a:ext cx="1185679" cy="127476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8B39DE9-6068-4264-A9CE-E8C5656D921E}"/>
              </a:ext>
            </a:extLst>
          </p:cNvPr>
          <p:cNvSpPr txBox="1">
            <a:spLocks/>
          </p:cNvSpPr>
          <p:nvPr/>
        </p:nvSpPr>
        <p:spPr>
          <a:xfrm>
            <a:off x="151596" y="141171"/>
            <a:ext cx="4801403" cy="744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Franklin Gothic Demi" panose="020B0703020102020204" pitchFamily="34" charset="0"/>
              </a:rPr>
              <a:t>Meaning of Cell theory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47D8311-D17A-4981-9058-A608FB6F489C}"/>
              </a:ext>
            </a:extLst>
          </p:cNvPr>
          <p:cNvCxnSpPr>
            <a:cxnSpLocks/>
          </p:cNvCxnSpPr>
          <p:nvPr/>
        </p:nvCxnSpPr>
        <p:spPr>
          <a:xfrm>
            <a:off x="285750" y="796688"/>
            <a:ext cx="454867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2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06"/>
    </mc:Choice>
    <mc:Fallback>
      <p:transition spd="slow" advTm="10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1FECF-8F37-4E53-8907-305C44E2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07332"/>
            <a:ext cx="5705475" cy="70167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>
                <a:solidFill>
                  <a:srgbClr val="0070C0"/>
                </a:solidFill>
                <a:latin typeface="Franklin Gothic Demi" panose="020B0703020102020204" pitchFamily="34" charset="0"/>
              </a:rPr>
              <a:t>STRUCTURE OF A CELL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AD6F98C-CB8B-41FA-B485-7A6A2AD88E34}"/>
              </a:ext>
            </a:extLst>
          </p:cNvPr>
          <p:cNvSpPr txBox="1">
            <a:spLocks/>
          </p:cNvSpPr>
          <p:nvPr/>
        </p:nvSpPr>
        <p:spPr>
          <a:xfrm>
            <a:off x="4919131" y="1153381"/>
            <a:ext cx="6767513" cy="581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ranklin Gothic Demi" panose="020B0703020102020204" pitchFamily="34" charset="0"/>
              </a:rPr>
              <a:t>A generalised cell consists of three parts: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BD0603A2-160A-4B66-8B91-D9C7CDAF87DF}"/>
              </a:ext>
            </a:extLst>
          </p:cNvPr>
          <p:cNvSpPr/>
          <p:nvPr/>
        </p:nvSpPr>
        <p:spPr>
          <a:xfrm>
            <a:off x="4919133" y="1734407"/>
            <a:ext cx="6949547" cy="1058992"/>
          </a:xfrm>
          <a:custGeom>
            <a:avLst/>
            <a:gdLst>
              <a:gd name="connsiteX0" fmla="*/ 0 w 8090853"/>
              <a:gd name="connsiteY0" fmla="*/ 105936 h 635602"/>
              <a:gd name="connsiteX1" fmla="*/ 105936 w 8090853"/>
              <a:gd name="connsiteY1" fmla="*/ 0 h 635602"/>
              <a:gd name="connsiteX2" fmla="*/ 7984917 w 8090853"/>
              <a:gd name="connsiteY2" fmla="*/ 0 h 635602"/>
              <a:gd name="connsiteX3" fmla="*/ 8090853 w 8090853"/>
              <a:gd name="connsiteY3" fmla="*/ 105936 h 635602"/>
              <a:gd name="connsiteX4" fmla="*/ 8090853 w 8090853"/>
              <a:gd name="connsiteY4" fmla="*/ 529666 h 635602"/>
              <a:gd name="connsiteX5" fmla="*/ 7984917 w 8090853"/>
              <a:gd name="connsiteY5" fmla="*/ 635602 h 635602"/>
              <a:gd name="connsiteX6" fmla="*/ 105936 w 8090853"/>
              <a:gd name="connsiteY6" fmla="*/ 635602 h 635602"/>
              <a:gd name="connsiteX7" fmla="*/ 0 w 8090853"/>
              <a:gd name="connsiteY7" fmla="*/ 529666 h 635602"/>
              <a:gd name="connsiteX8" fmla="*/ 0 w 8090853"/>
              <a:gd name="connsiteY8" fmla="*/ 105936 h 6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0853" h="635602">
                <a:moveTo>
                  <a:pt x="0" y="105936"/>
                </a:moveTo>
                <a:cubicBezTo>
                  <a:pt x="0" y="47429"/>
                  <a:pt x="47429" y="0"/>
                  <a:pt x="105936" y="0"/>
                </a:cubicBezTo>
                <a:lnTo>
                  <a:pt x="7984917" y="0"/>
                </a:lnTo>
                <a:cubicBezTo>
                  <a:pt x="8043424" y="0"/>
                  <a:pt x="8090853" y="47429"/>
                  <a:pt x="8090853" y="105936"/>
                </a:cubicBezTo>
                <a:lnTo>
                  <a:pt x="8090853" y="529666"/>
                </a:lnTo>
                <a:cubicBezTo>
                  <a:pt x="8090853" y="588173"/>
                  <a:pt x="8043424" y="635602"/>
                  <a:pt x="7984917" y="635602"/>
                </a:cubicBezTo>
                <a:lnTo>
                  <a:pt x="105936" y="635602"/>
                </a:lnTo>
                <a:cubicBezTo>
                  <a:pt x="47429" y="635602"/>
                  <a:pt x="0" y="588173"/>
                  <a:pt x="0" y="529666"/>
                </a:cubicBezTo>
                <a:lnTo>
                  <a:pt x="0" y="1059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88" tIns="91988" rIns="91988" bIns="91988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Franklin Gothic Demi" panose="020B0703020102020204" pitchFamily="34" charset="0"/>
              </a:rPr>
              <a:t>1.      Cell membrane: </a:t>
            </a:r>
            <a:r>
              <a:rPr lang="en-US" sz="2000" kern="1200" dirty="0" smtClean="0">
                <a:latin typeface="Franklin Gothic Demi" panose="020B0703020102020204" pitchFamily="34" charset="0"/>
              </a:rPr>
              <a:t>Possess </a:t>
            </a:r>
            <a:r>
              <a:rPr lang="en-US" sz="2000" kern="1200" dirty="0">
                <a:latin typeface="Franklin Gothic Demi" panose="020B0703020102020204" pitchFamily="34" charset="0"/>
              </a:rPr>
              <a:t>fine pores – substances may enter or </a:t>
            </a:r>
            <a:r>
              <a:rPr lang="en-US" sz="2000" kern="1200" dirty="0" smtClean="0">
                <a:latin typeface="Franklin Gothic Demi" panose="020B0703020102020204" pitchFamily="34" charset="0"/>
              </a:rPr>
              <a:t>leave; selectively semi-permeable in nature.</a:t>
            </a:r>
            <a:endParaRPr lang="en-US" sz="2000" kern="1200" dirty="0">
              <a:latin typeface="Franklin Gothic Demi" panose="020B0703020102020204" pitchFamily="34" charset="0"/>
            </a:endParaRPr>
          </a:p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Franklin Gothic Demi" panose="020B0703020102020204" pitchFamily="34" charset="0"/>
              </a:rPr>
              <a:t>Cell </a:t>
            </a:r>
            <a:r>
              <a:rPr lang="en-US" sz="2000" dirty="0" smtClean="0">
                <a:latin typeface="Franklin Gothic Demi" panose="020B0703020102020204" pitchFamily="34" charset="0"/>
              </a:rPr>
              <a:t>wall in plant cell : </a:t>
            </a:r>
            <a:r>
              <a:rPr lang="en-US" sz="2000" dirty="0">
                <a:latin typeface="Franklin Gothic Demi" panose="020B0703020102020204" pitchFamily="34" charset="0"/>
              </a:rPr>
              <a:t>Freely permeable.</a:t>
            </a:r>
            <a:endParaRPr lang="en-IN" sz="2000" kern="1200" dirty="0">
              <a:latin typeface="Franklin Gothic Demi" panose="020B07030201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3E783154-4A4D-4A22-B4CB-06460A01DC2E}"/>
              </a:ext>
            </a:extLst>
          </p:cNvPr>
          <p:cNvSpPr/>
          <p:nvPr/>
        </p:nvSpPr>
        <p:spPr>
          <a:xfrm>
            <a:off x="4919131" y="2972198"/>
            <a:ext cx="6949547" cy="958079"/>
          </a:xfrm>
          <a:custGeom>
            <a:avLst/>
            <a:gdLst>
              <a:gd name="connsiteX0" fmla="*/ 0 w 8090853"/>
              <a:gd name="connsiteY0" fmla="*/ 105936 h 635602"/>
              <a:gd name="connsiteX1" fmla="*/ 105936 w 8090853"/>
              <a:gd name="connsiteY1" fmla="*/ 0 h 635602"/>
              <a:gd name="connsiteX2" fmla="*/ 7984917 w 8090853"/>
              <a:gd name="connsiteY2" fmla="*/ 0 h 635602"/>
              <a:gd name="connsiteX3" fmla="*/ 8090853 w 8090853"/>
              <a:gd name="connsiteY3" fmla="*/ 105936 h 635602"/>
              <a:gd name="connsiteX4" fmla="*/ 8090853 w 8090853"/>
              <a:gd name="connsiteY4" fmla="*/ 529666 h 635602"/>
              <a:gd name="connsiteX5" fmla="*/ 7984917 w 8090853"/>
              <a:gd name="connsiteY5" fmla="*/ 635602 h 635602"/>
              <a:gd name="connsiteX6" fmla="*/ 105936 w 8090853"/>
              <a:gd name="connsiteY6" fmla="*/ 635602 h 635602"/>
              <a:gd name="connsiteX7" fmla="*/ 0 w 8090853"/>
              <a:gd name="connsiteY7" fmla="*/ 529666 h 635602"/>
              <a:gd name="connsiteX8" fmla="*/ 0 w 8090853"/>
              <a:gd name="connsiteY8" fmla="*/ 105936 h 6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0853" h="635602">
                <a:moveTo>
                  <a:pt x="0" y="105936"/>
                </a:moveTo>
                <a:cubicBezTo>
                  <a:pt x="0" y="47429"/>
                  <a:pt x="47429" y="0"/>
                  <a:pt x="105936" y="0"/>
                </a:cubicBezTo>
                <a:lnTo>
                  <a:pt x="7984917" y="0"/>
                </a:lnTo>
                <a:cubicBezTo>
                  <a:pt x="8043424" y="0"/>
                  <a:pt x="8090853" y="47429"/>
                  <a:pt x="8090853" y="105936"/>
                </a:cubicBezTo>
                <a:lnTo>
                  <a:pt x="8090853" y="529666"/>
                </a:lnTo>
                <a:cubicBezTo>
                  <a:pt x="8090853" y="588173"/>
                  <a:pt x="8043424" y="635602"/>
                  <a:pt x="7984917" y="635602"/>
                </a:cubicBezTo>
                <a:lnTo>
                  <a:pt x="105936" y="635602"/>
                </a:lnTo>
                <a:cubicBezTo>
                  <a:pt x="47429" y="635602"/>
                  <a:pt x="0" y="588173"/>
                  <a:pt x="0" y="529666"/>
                </a:cubicBezTo>
                <a:lnTo>
                  <a:pt x="0" y="1059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88" tIns="91988" rIns="91988" bIns="91988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Franklin Gothic Demi" panose="020B0703020102020204" pitchFamily="34" charset="0"/>
              </a:rPr>
              <a:t>2.      Cytoplasm: Jelly like substance where cell organelles are embedded. All metabolic activities takes place. Seat of earlier steps of respiration.</a:t>
            </a:r>
            <a:endParaRPr lang="en-IN" sz="2000" kern="1200" dirty="0">
              <a:latin typeface="Franklin Gothic Demi" panose="020B07030201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0E6793FB-3004-4497-8EB8-69F55965E81F}"/>
              </a:ext>
            </a:extLst>
          </p:cNvPr>
          <p:cNvSpPr/>
          <p:nvPr/>
        </p:nvSpPr>
        <p:spPr>
          <a:xfrm>
            <a:off x="4919132" y="4090268"/>
            <a:ext cx="6949547" cy="2386731"/>
          </a:xfrm>
          <a:custGeom>
            <a:avLst/>
            <a:gdLst>
              <a:gd name="connsiteX0" fmla="*/ 0 w 8090853"/>
              <a:gd name="connsiteY0" fmla="*/ 105936 h 635602"/>
              <a:gd name="connsiteX1" fmla="*/ 105936 w 8090853"/>
              <a:gd name="connsiteY1" fmla="*/ 0 h 635602"/>
              <a:gd name="connsiteX2" fmla="*/ 7984917 w 8090853"/>
              <a:gd name="connsiteY2" fmla="*/ 0 h 635602"/>
              <a:gd name="connsiteX3" fmla="*/ 8090853 w 8090853"/>
              <a:gd name="connsiteY3" fmla="*/ 105936 h 635602"/>
              <a:gd name="connsiteX4" fmla="*/ 8090853 w 8090853"/>
              <a:gd name="connsiteY4" fmla="*/ 529666 h 635602"/>
              <a:gd name="connsiteX5" fmla="*/ 7984917 w 8090853"/>
              <a:gd name="connsiteY5" fmla="*/ 635602 h 635602"/>
              <a:gd name="connsiteX6" fmla="*/ 105936 w 8090853"/>
              <a:gd name="connsiteY6" fmla="*/ 635602 h 635602"/>
              <a:gd name="connsiteX7" fmla="*/ 0 w 8090853"/>
              <a:gd name="connsiteY7" fmla="*/ 529666 h 635602"/>
              <a:gd name="connsiteX8" fmla="*/ 0 w 8090853"/>
              <a:gd name="connsiteY8" fmla="*/ 105936 h 6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0853" h="635602">
                <a:moveTo>
                  <a:pt x="0" y="105936"/>
                </a:moveTo>
                <a:cubicBezTo>
                  <a:pt x="0" y="47429"/>
                  <a:pt x="47429" y="0"/>
                  <a:pt x="105936" y="0"/>
                </a:cubicBezTo>
                <a:lnTo>
                  <a:pt x="7984917" y="0"/>
                </a:lnTo>
                <a:cubicBezTo>
                  <a:pt x="8043424" y="0"/>
                  <a:pt x="8090853" y="47429"/>
                  <a:pt x="8090853" y="105936"/>
                </a:cubicBezTo>
                <a:lnTo>
                  <a:pt x="8090853" y="529666"/>
                </a:lnTo>
                <a:cubicBezTo>
                  <a:pt x="8090853" y="588173"/>
                  <a:pt x="8043424" y="635602"/>
                  <a:pt x="7984917" y="635602"/>
                </a:cubicBezTo>
                <a:lnTo>
                  <a:pt x="105936" y="635602"/>
                </a:lnTo>
                <a:cubicBezTo>
                  <a:pt x="47429" y="635602"/>
                  <a:pt x="0" y="588173"/>
                  <a:pt x="0" y="529666"/>
                </a:cubicBezTo>
                <a:lnTo>
                  <a:pt x="0" y="1059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88" tIns="91988" rIns="91988" bIns="91988" numCol="1" spcCol="1270" anchor="ctr" anchorCtr="0">
            <a:noAutofit/>
          </a:bodyPr>
          <a:lstStyle/>
          <a:p>
            <a:r>
              <a:rPr lang="en-US" sz="2000" kern="1200" dirty="0">
                <a:latin typeface="Franklin Gothic Demi" panose="020B0703020102020204" pitchFamily="34" charset="0"/>
              </a:rPr>
              <a:t>3.      Nucleus </a:t>
            </a:r>
            <a:r>
              <a:rPr lang="en-US" sz="2000" kern="1200" dirty="0" smtClean="0">
                <a:latin typeface="Franklin Gothic Demi" panose="020B0703020102020204" pitchFamily="34" charset="0"/>
              </a:rPr>
              <a:t>: </a:t>
            </a:r>
            <a:r>
              <a:rPr lang="en-US" sz="2000" dirty="0" smtClean="0">
                <a:latin typeface="Franklin Gothic Demi" panose="020B0703020102020204" pitchFamily="34" charset="0"/>
              </a:rPr>
              <a:t>Largest </a:t>
            </a:r>
            <a:r>
              <a:rPr lang="en-US" sz="2000" dirty="0">
                <a:latin typeface="Franklin Gothic Demi" panose="020B0703020102020204" pitchFamily="34" charset="0"/>
              </a:rPr>
              <a:t>cell organelle protected by nuclear membrane.</a:t>
            </a:r>
          </a:p>
          <a:p>
            <a:r>
              <a:rPr lang="en-US" sz="2000" dirty="0">
                <a:latin typeface="Franklin Gothic Demi" panose="020B0703020102020204" pitchFamily="34" charset="0"/>
              </a:rPr>
              <a:t>Nuclear membrane </a:t>
            </a:r>
            <a:r>
              <a:rPr lang="en-US" sz="2000" dirty="0" smtClean="0">
                <a:latin typeface="Franklin Gothic Demi" panose="020B0703020102020204" pitchFamily="34" charset="0"/>
              </a:rPr>
              <a:t>have </a:t>
            </a:r>
            <a:r>
              <a:rPr lang="en-US" sz="2000" dirty="0">
                <a:latin typeface="Franklin Gothic Demi" panose="020B0703020102020204" pitchFamily="34" charset="0"/>
              </a:rPr>
              <a:t>pores to </a:t>
            </a:r>
            <a:r>
              <a:rPr lang="en-US" sz="2000">
                <a:latin typeface="Franklin Gothic Demi" panose="020B0703020102020204" pitchFamily="34" charset="0"/>
              </a:rPr>
              <a:t>allow </a:t>
            </a:r>
            <a:r>
              <a:rPr lang="en-US" sz="2000" smtClean="0">
                <a:latin typeface="Franklin Gothic Demi" panose="020B0703020102020204" pitchFamily="34" charset="0"/>
              </a:rPr>
              <a:t>substances </a:t>
            </a:r>
            <a:r>
              <a:rPr lang="en-US" sz="2000" dirty="0">
                <a:latin typeface="Franklin Gothic Demi" panose="020B0703020102020204" pitchFamily="34" charset="0"/>
              </a:rPr>
              <a:t>to enter and </a:t>
            </a:r>
            <a:r>
              <a:rPr lang="en-US" sz="2000" dirty="0" smtClean="0">
                <a:latin typeface="Franklin Gothic Demi" panose="020B0703020102020204" pitchFamily="34" charset="0"/>
              </a:rPr>
              <a:t>leave the cell.</a:t>
            </a:r>
            <a:endParaRPr lang="en-US" sz="2000" dirty="0">
              <a:latin typeface="Franklin Gothic Demi" panose="020B0703020102020204" pitchFamily="34" charset="0"/>
            </a:endParaRPr>
          </a:p>
          <a:p>
            <a:r>
              <a:rPr lang="en-US" sz="2000" dirty="0">
                <a:latin typeface="Franklin Gothic Demi" panose="020B0703020102020204" pitchFamily="34" charset="0"/>
              </a:rPr>
              <a:t>Contains network of thread like structure called chromatin </a:t>
            </a:r>
            <a:r>
              <a:rPr lang="en-US" sz="2000" dirty="0" err="1" smtClean="0">
                <a:latin typeface="Franklin Gothic Demi" panose="020B0703020102020204" pitchFamily="34" charset="0"/>
              </a:rPr>
              <a:t>fibres</a:t>
            </a:r>
            <a:r>
              <a:rPr lang="en-US" sz="2000" dirty="0" smtClean="0">
                <a:latin typeface="Franklin Gothic Demi" panose="020B0703020102020204" pitchFamily="34" charset="0"/>
              </a:rPr>
              <a:t> </a:t>
            </a:r>
            <a:r>
              <a:rPr lang="en-US" sz="2000" dirty="0">
                <a:latin typeface="Franklin Gothic Demi" panose="020B0703020102020204" pitchFamily="34" charset="0"/>
              </a:rPr>
              <a:t>which contain DNA.</a:t>
            </a:r>
            <a:endParaRPr lang="en-IN" sz="2000" dirty="0">
              <a:latin typeface="Franklin Gothic Demi" panose="020B0703020102020204" pitchFamily="34" charset="0"/>
            </a:endParaRPr>
          </a:p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2000" kern="1200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C0A9AF-D9DB-4458-A47A-B0D4A214A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734408"/>
            <a:ext cx="4667250" cy="474259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2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71"/>
    </mc:Choice>
    <mc:Fallback xmlns="">
      <p:transition spd="slow" advTm="11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9" grpId="0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F90FA-D625-482E-83E3-8E018D8C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228600"/>
            <a:ext cx="8801100" cy="1168399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Franklin Gothic Demi" panose="020B0703020102020204" pitchFamily="34" charset="0"/>
              </a:rPr>
              <a:t>Number of Chromosomes</a:t>
            </a:r>
            <a:endParaRPr lang="en-IN" sz="6000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4EB74E-52F4-4FCD-899B-B863D635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18" y="2385035"/>
            <a:ext cx="8520113" cy="20879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Every human body cell has 46 </a:t>
            </a:r>
            <a:r>
              <a:rPr lang="en-US" dirty="0" smtClean="0">
                <a:latin typeface="Franklin Gothic Demi" panose="020B0703020102020204" pitchFamily="34" charset="0"/>
              </a:rPr>
              <a:t>chromosomes.</a:t>
            </a:r>
            <a:endParaRPr lang="en-US" dirty="0"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The chromosomes carry the genetic characters from parents to offspring during </a:t>
            </a:r>
            <a:r>
              <a:rPr lang="en-US" dirty="0" err="1">
                <a:latin typeface="Franklin Gothic Demi" panose="020B0703020102020204" pitchFamily="34" charset="0"/>
              </a:rPr>
              <a:t>fertilisation</a:t>
            </a:r>
            <a:r>
              <a:rPr lang="en-US" dirty="0">
                <a:latin typeface="Franklin Gothic Demi" panose="020B0703020102020204" pitchFamily="34" charset="0"/>
              </a:rPr>
              <a:t>.</a:t>
            </a:r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38142C-6239-46DC-A2A1-A1829025E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47" y="2385035"/>
            <a:ext cx="2612575" cy="169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C2D5994-4DEE-46A4-967F-643B80E47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49" y="4882493"/>
            <a:ext cx="2612574" cy="1908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C0705F9-BF61-4E0A-9EF1-1D2A0C6E6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48" y="228600"/>
            <a:ext cx="2612575" cy="188860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A493960A-B2A3-446E-972A-9E6D9DF2F8DA}"/>
              </a:ext>
            </a:extLst>
          </p:cNvPr>
          <p:cNvSpPr txBox="1">
            <a:spLocks/>
          </p:cNvSpPr>
          <p:nvPr/>
        </p:nvSpPr>
        <p:spPr>
          <a:xfrm>
            <a:off x="264318" y="1501727"/>
            <a:ext cx="6619875" cy="89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It is definite in each species.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DE8C14F-23FF-4A24-8C6D-A3D2C1107E6B}"/>
              </a:ext>
            </a:extLst>
          </p:cNvPr>
          <p:cNvSpPr txBox="1">
            <a:spLocks/>
          </p:cNvSpPr>
          <p:nvPr/>
        </p:nvSpPr>
        <p:spPr>
          <a:xfrm>
            <a:off x="264318" y="4621580"/>
            <a:ext cx="8448675" cy="2007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Genes are the hereditary units and determine the characteristics of a species.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" panose="020B0703020102020204" pitchFamily="34" charset="0"/>
              </a:rPr>
              <a:t>Genes are made up of DNA ( Deoxyribonucleic acid)</a:t>
            </a:r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9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3"/>
    </mc:Choice>
    <mc:Fallback xmlns="">
      <p:transition spd="slow" advTm="4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AA8852F6-E175-4738-AD52-E879408ABB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491871"/>
              </p:ext>
            </p:extLst>
          </p:nvPr>
        </p:nvGraphicFramePr>
        <p:xfrm>
          <a:off x="80962" y="47624"/>
          <a:ext cx="12030076" cy="6747812"/>
        </p:xfrm>
        <a:graphic>
          <a:graphicData uri="http://schemas.openxmlformats.org/drawingml/2006/table">
            <a:tbl>
              <a:tblPr/>
              <a:tblGrid>
                <a:gridCol w="4548188">
                  <a:extLst>
                    <a:ext uri="{9D8B030D-6E8A-4147-A177-3AD203B41FA5}">
                      <a16:colId xmlns="" xmlns:a16="http://schemas.microsoft.com/office/drawing/2014/main" val="1472229026"/>
                    </a:ext>
                  </a:extLst>
                </a:gridCol>
                <a:gridCol w="4143375">
                  <a:extLst>
                    <a:ext uri="{9D8B030D-6E8A-4147-A177-3AD203B41FA5}">
                      <a16:colId xmlns="" xmlns:a16="http://schemas.microsoft.com/office/drawing/2014/main" val="2651222545"/>
                    </a:ext>
                  </a:extLst>
                </a:gridCol>
                <a:gridCol w="3338513">
                  <a:extLst>
                    <a:ext uri="{9D8B030D-6E8A-4147-A177-3AD203B41FA5}">
                      <a16:colId xmlns="" xmlns:a16="http://schemas.microsoft.com/office/drawing/2014/main" val="1573879398"/>
                    </a:ext>
                  </a:extLst>
                </a:gridCol>
              </a:tblGrid>
              <a:tr h="7880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200" dirty="0">
                          <a:effectLst/>
                          <a:latin typeface="Franklin Gothic Demi" panose="020B0703020102020204" pitchFamily="34" charset="0"/>
                        </a:rPr>
                        <a:t>PART OF A CELL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200">
                          <a:effectLst/>
                          <a:latin typeface="Franklin Gothic Demi" panose="020B0703020102020204" pitchFamily="34" charset="0"/>
                        </a:rPr>
                        <a:t>MAIN CHARACTERISTICS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200" dirty="0">
                          <a:effectLst/>
                          <a:latin typeface="Franklin Gothic Demi" panose="020B0703020102020204" pitchFamily="34" charset="0"/>
                        </a:rPr>
                        <a:t>CHIEF FUNCTION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8749036"/>
                  </a:ext>
                </a:extLst>
              </a:tr>
              <a:tr h="3266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200" dirty="0">
                          <a:effectLst/>
                          <a:latin typeface="Franklin Gothic Demi" panose="020B0703020102020204" pitchFamily="34" charset="0"/>
                        </a:rPr>
                        <a:t>Endoplasmic reticulum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Franklin Gothic Demi" panose="020B0703020102020204" pitchFamily="34" charset="0"/>
                        </a:rPr>
                        <a:t>Irregular network with double </a:t>
                      </a:r>
                      <a:r>
                        <a:rPr lang="en-US" sz="2200" dirty="0" smtClean="0">
                          <a:effectLst/>
                          <a:latin typeface="Franklin Gothic Demi" panose="020B0703020102020204" pitchFamily="34" charset="0"/>
                        </a:rPr>
                        <a:t>membrane.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Franklin Gothic Demi" panose="020B0703020102020204" pitchFamily="34" charset="0"/>
                        </a:rPr>
                        <a:t>Outer </a:t>
                      </a:r>
                      <a:r>
                        <a:rPr lang="en-US" sz="2200" dirty="0">
                          <a:effectLst/>
                          <a:latin typeface="Franklin Gothic Demi" panose="020B0703020102020204" pitchFamily="34" charset="0"/>
                        </a:rPr>
                        <a:t>end connected with plasma membrane and inner end with nuclear membrane.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Franklin Gothic Demi" panose="020B0703020102020204" pitchFamily="34" charset="0"/>
                        </a:rPr>
                        <a:t>Appears rough( ribosomes attached) smooth( without ribosomes)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Franklin Gothic Demi" panose="020B0703020102020204" pitchFamily="34" charset="0"/>
                        </a:rPr>
                        <a:t>Supporting framework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Franklin Gothic Demi" panose="020B0703020102020204" pitchFamily="34" charset="0"/>
                        </a:rPr>
                        <a:t>Pathway for distribution of materials.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5042234"/>
                  </a:ext>
                </a:extLst>
              </a:tr>
              <a:tr h="26933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200" dirty="0">
                          <a:effectLst/>
                          <a:latin typeface="Franklin Gothic Demi" panose="020B0703020102020204" pitchFamily="34" charset="0"/>
                        </a:rPr>
                        <a:t>Ribosomes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Franklin Gothic Demi" panose="020B0703020102020204" pitchFamily="34" charset="0"/>
                        </a:rPr>
                        <a:t>Found scattered in cytoplasm or attached to ER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200" dirty="0">
                          <a:effectLst/>
                          <a:latin typeface="Franklin Gothic Demi" panose="020B0703020102020204" pitchFamily="34" charset="0"/>
                        </a:rPr>
                        <a:t>Synthesis of protein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573098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BF2EE6-6FFC-4908-B3C5-2C5A94752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2" y="1257300"/>
            <a:ext cx="4408507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A5AE81-0CE6-4184-974C-6722D937A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4" y="4482751"/>
            <a:ext cx="3616961" cy="223589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5"/>
    </mc:Choice>
    <mc:Fallback xmlns="">
      <p:transition spd="slow" advTm="6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8D594BC-5569-4B45-8F91-C262931F4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839729"/>
              </p:ext>
            </p:extLst>
          </p:nvPr>
        </p:nvGraphicFramePr>
        <p:xfrm>
          <a:off x="114300" y="101600"/>
          <a:ext cx="11976100" cy="6667500"/>
        </p:xfrm>
        <a:graphic>
          <a:graphicData uri="http://schemas.openxmlformats.org/drawingml/2006/table">
            <a:tbl>
              <a:tblPr/>
              <a:tblGrid>
                <a:gridCol w="3991170">
                  <a:extLst>
                    <a:ext uri="{9D8B030D-6E8A-4147-A177-3AD203B41FA5}">
                      <a16:colId xmlns="" xmlns:a16="http://schemas.microsoft.com/office/drawing/2014/main" val="3622802077"/>
                    </a:ext>
                  </a:extLst>
                </a:gridCol>
                <a:gridCol w="3992465">
                  <a:extLst>
                    <a:ext uri="{9D8B030D-6E8A-4147-A177-3AD203B41FA5}">
                      <a16:colId xmlns="" xmlns:a16="http://schemas.microsoft.com/office/drawing/2014/main" val="405334158"/>
                    </a:ext>
                  </a:extLst>
                </a:gridCol>
                <a:gridCol w="3992465">
                  <a:extLst>
                    <a:ext uri="{9D8B030D-6E8A-4147-A177-3AD203B41FA5}">
                      <a16:colId xmlns="" xmlns:a16="http://schemas.microsoft.com/office/drawing/2014/main" val="2052161330"/>
                    </a:ext>
                  </a:extLst>
                </a:gridCol>
              </a:tblGrid>
              <a:tr h="3441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  <a:latin typeface="Franklin Gothic Demi" panose="020B0703020102020204" pitchFamily="34" charset="0"/>
                        </a:rPr>
                        <a:t>Mitochondria</a:t>
                      </a:r>
                      <a:endParaRPr lang="en-IN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Usually 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spherical/rod </a:t>
                      </a: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shape, double walled with inner walls thrown into fold 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called cristae</a:t>
                      </a: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Have their own 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DNA and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c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ontain </a:t>
                      </a: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their own ribosomes.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Release of energy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Synthesis of respiratory enzymes.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0115770"/>
                  </a:ext>
                </a:extLst>
              </a:tr>
              <a:tr h="3225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  <a:latin typeface="Franklin Gothic Demi" panose="020B0703020102020204" pitchFamily="34" charset="0"/>
                        </a:rPr>
                        <a:t>Golgi apparatus</a:t>
                      </a:r>
                      <a:endParaRPr lang="en-IN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 Granules or filament 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shaped,  </a:t>
                      </a: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originated from ER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Consists of vesicles, </a:t>
                      </a:r>
                      <a:r>
                        <a:rPr lang="en-US" sz="2400" dirty="0" smtClean="0">
                          <a:effectLst/>
                          <a:latin typeface="Franklin Gothic Demi" panose="020B0703020102020204" pitchFamily="34" charset="0"/>
                        </a:rPr>
                        <a:t>vacuoles.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Synthesis and secretion of enzymes, hormones.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Franklin Gothic Demi" panose="020B0703020102020204" pitchFamily="34" charset="0"/>
                        </a:rPr>
                        <a:t>Formation of acrosome of sperm</a:t>
                      </a:r>
                      <a:endParaRPr lang="en-US" sz="2000" dirty="0"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240102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6C1929-5C74-4061-A93D-492C70540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577516"/>
            <a:ext cx="3753852" cy="2851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6456087-6F11-4BEF-AB6C-52D9F2BBF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3" y="4042612"/>
            <a:ext cx="3686474" cy="261807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7"/>
    </mc:Choice>
    <mc:Fallback xmlns="">
      <p:transition spd="slow" advTm="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9D659B43-93AB-4851-99F6-ECB30E57D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5626"/>
              </p:ext>
            </p:extLst>
          </p:nvPr>
        </p:nvGraphicFramePr>
        <p:xfrm>
          <a:off x="78824" y="83454"/>
          <a:ext cx="12027451" cy="6688823"/>
        </p:xfrm>
        <a:graphic>
          <a:graphicData uri="http://schemas.openxmlformats.org/drawingml/2006/table">
            <a:tbl>
              <a:tblPr/>
              <a:tblGrid>
                <a:gridCol w="4008283">
                  <a:extLst>
                    <a:ext uri="{9D8B030D-6E8A-4147-A177-3AD203B41FA5}">
                      <a16:colId xmlns="" xmlns:a16="http://schemas.microsoft.com/office/drawing/2014/main" val="3153530130"/>
                    </a:ext>
                  </a:extLst>
                </a:gridCol>
                <a:gridCol w="4009584">
                  <a:extLst>
                    <a:ext uri="{9D8B030D-6E8A-4147-A177-3AD203B41FA5}">
                      <a16:colId xmlns="" xmlns:a16="http://schemas.microsoft.com/office/drawing/2014/main" val="3305060749"/>
                    </a:ext>
                  </a:extLst>
                </a:gridCol>
                <a:gridCol w="4009584">
                  <a:extLst>
                    <a:ext uri="{9D8B030D-6E8A-4147-A177-3AD203B41FA5}">
                      <a16:colId xmlns="" xmlns:a16="http://schemas.microsoft.com/office/drawing/2014/main" val="2969544973"/>
                    </a:ext>
                  </a:extLst>
                </a:gridCol>
              </a:tblGrid>
              <a:tr h="1627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Lysosomes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Small vesicles of different shapes.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Contains 40 different types of enzymes.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Destroy foreign substances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Called as suicidal bags as they destroy old or damaged cells.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5242260"/>
                  </a:ext>
                </a:extLst>
              </a:tr>
              <a:tr h="2516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Centrosome and centrioles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Found only in animal cell, close to nucleus.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Contains one or two centrioles.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Surrounded by radiating microtubules to form a star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Initiates and regulates cell division.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Forms spindle </a:t>
                      </a:r>
                      <a:r>
                        <a:rPr lang="en-US" sz="2000" dirty="0" err="1">
                          <a:effectLst/>
                          <a:latin typeface="Franklin Gothic Demi" panose="020B0703020102020204" pitchFamily="34" charset="0"/>
                        </a:rPr>
                        <a:t>fibresduring</a:t>
                      </a:r>
                      <a:r>
                        <a:rPr lang="en-US" sz="2000" dirty="0">
                          <a:effectLst/>
                          <a:latin typeface="Franklin Gothic Demi" panose="020B0703020102020204" pitchFamily="34" charset="0"/>
                        </a:rPr>
                        <a:t> cell division.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4484227"/>
                  </a:ext>
                </a:extLst>
              </a:tr>
              <a:tr h="254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Plastids</a:t>
                      </a: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Found only in plant cells.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Several kinds but most common is Chloroplast containing  green pigment chlorophyll.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Double membrane, contain DNA.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Disc like structure called thylakoids contain chlorophyll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Chromoplast imparts colour to flowers to fruits and flowers.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Chloroplast traps solar energy for photosynthesis.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Leucoplast stores starch.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Franklin Gothic Demi" panose="020B0703020102020204" pitchFamily="34" charset="0"/>
                        </a:rPr>
                        <a:t>Anthocyanin pigment( blue, violet and purple) dissolved in the cell sap.</a:t>
                      </a:r>
                    </a:p>
                  </a:txBody>
                  <a:tcPr marL="65270" marR="652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8428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8069DE-C509-49E4-B8D9-5CA9E90F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0" y="165413"/>
            <a:ext cx="2867906" cy="140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1919A1-E0ED-4F24-B886-4AEB9125D9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4" y="2148934"/>
            <a:ext cx="3234089" cy="1898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740C00-CE0C-4F4D-82C8-94C628BE0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" y="4624826"/>
            <a:ext cx="3234090" cy="206776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1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77"/>
    </mc:Choice>
    <mc:Fallback xmlns="">
      <p:transition spd="slow" advTm="15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|3.5|10.4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3|1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13.3|29|8.1|6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|6.5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4|21.4|23.1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4.8|42.2|2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3.6|5.9|5.8|1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777</Words>
  <Application>Microsoft Office PowerPoint</Application>
  <PresentationFormat>Custom</PresentationFormat>
  <Paragraphs>128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Chapter 1</vt:lpstr>
      <vt:lpstr>PowerPoint Presentation</vt:lpstr>
      <vt:lpstr>CELL THEORY</vt:lpstr>
      <vt:lpstr>PowerPoint Presentation</vt:lpstr>
      <vt:lpstr>STRUCTURE OF A CELL</vt:lpstr>
      <vt:lpstr>Number of Chromosomes</vt:lpstr>
      <vt:lpstr>PowerPoint Presentation</vt:lpstr>
      <vt:lpstr>PowerPoint Presentation</vt:lpstr>
      <vt:lpstr>PowerPoint Presentation</vt:lpstr>
      <vt:lpstr>Non-living substances or Cell inclusions</vt:lpstr>
      <vt:lpstr>The plant cell and Animal cell</vt:lpstr>
      <vt:lpstr>PowerPoint Presentation</vt:lpstr>
      <vt:lpstr>Protoplasm</vt:lpstr>
      <vt:lpstr>Prokaryotic and Eukaryotic cell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Clarence D'Rosario</dc:creator>
  <cp:lastModifiedBy>ANUBHAV</cp:lastModifiedBy>
  <cp:revision>139</cp:revision>
  <dcterms:created xsi:type="dcterms:W3CDTF">2020-06-06T07:50:18Z</dcterms:created>
  <dcterms:modified xsi:type="dcterms:W3CDTF">2020-06-07T17:28:15Z</dcterms:modified>
</cp:coreProperties>
</file>